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sldIdLst>
    <p:sldId id="257" r:id="rId2"/>
  </p:sldIdLst>
  <p:sldSz cx="12801600" cy="18000663"/>
  <p:notesSz cx="6858000" cy="12192000"/>
  <p:defaultTextStyle>
    <a:defPPr>
      <a:defRPr lang="en-US"/>
    </a:defPPr>
    <a:lvl1pPr marL="0" algn="l" defTabSz="1075334">
      <a:defRPr sz="2117">
        <a:solidFill>
          <a:schemeClr val="tx1"/>
        </a:solidFill>
        <a:latin typeface="+mn-lt"/>
        <a:ea typeface="+mn-ea"/>
        <a:cs typeface="+mn-cs"/>
      </a:defRPr>
    </a:lvl1pPr>
    <a:lvl2pPr marL="537667" algn="l" defTabSz="1075334">
      <a:defRPr sz="2117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>
      <a:defRPr sz="2117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>
      <a:defRPr sz="2117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>
      <a:defRPr sz="2117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>
      <a:defRPr sz="2117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>
      <a:defRPr sz="2117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>
      <a:defRPr sz="2117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>
      <a:defRPr sz="2117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70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hle, Ulrike" initials="J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C725B"/>
    <a:srgbClr val="EF9A83"/>
    <a:srgbClr val="7D857D"/>
    <a:srgbClr val="4CAF50"/>
    <a:srgbClr val="8C8A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>
      <p:cViewPr varScale="1">
        <p:scale>
          <a:sx n="25" d="100"/>
          <a:sy n="25" d="100"/>
        </p:scale>
        <p:origin x="2124" y="40"/>
      </p:cViewPr>
      <p:guideLst>
        <p:guide orient="horz" pos="5670"/>
        <p:guide pos="30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elfoli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 bwMode="auto">
          <a:xfrm>
            <a:off x="1600200" y="2945943"/>
            <a:ext cx="9601200" cy="6266897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Untertitel 2"/>
          <p:cNvSpPr>
            <a:spLocks noGrp="1"/>
          </p:cNvSpPr>
          <p:nvPr>
            <p:ph type="subTitle" idx="1"/>
          </p:nvPr>
        </p:nvSpPr>
        <p:spPr bwMode="auto">
          <a:xfrm>
            <a:off x="1600200" y="9454517"/>
            <a:ext cx="9601200" cy="434599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el und vertikaler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Vertikaler Textplatzhalt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kaler Titel u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Vertikaler Titel 1"/>
          <p:cNvSpPr>
            <a:spLocks noGrp="1"/>
          </p:cNvSpPr>
          <p:nvPr>
            <p:ph type="title" orient="vert"/>
          </p:nvPr>
        </p:nvSpPr>
        <p:spPr bwMode="auto">
          <a:xfrm>
            <a:off x="9161146" y="958370"/>
            <a:ext cx="2760345" cy="15254729"/>
          </a:xfrm>
        </p:spPr>
        <p:txBody>
          <a:bodyPr vert="eaVert"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Vertikaler Textplatzhalter 2"/>
          <p:cNvSpPr>
            <a:spLocks noGrp="1"/>
          </p:cNvSpPr>
          <p:nvPr>
            <p:ph type="body" orient="vert" idx="1"/>
          </p:nvPr>
        </p:nvSpPr>
        <p:spPr bwMode="auto">
          <a:xfrm>
            <a:off x="880111" y="958370"/>
            <a:ext cx="8121015" cy="15254729"/>
          </a:xfrm>
        </p:spPr>
        <p:txBody>
          <a:bodyPr vert="eaVert"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el und 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Abschnitts-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73443" y="4487668"/>
            <a:ext cx="11041380" cy="7487775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73443" y="12046280"/>
            <a:ext cx="11041380" cy="393764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Zwei Inhal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Inhaltsplatzhalter 2"/>
          <p:cNvSpPr>
            <a:spLocks noGrp="1"/>
          </p:cNvSpPr>
          <p:nvPr>
            <p:ph sz="half" idx="1"/>
          </p:nvPr>
        </p:nvSpPr>
        <p:spPr bwMode="auto">
          <a:xfrm>
            <a:off x="880110" y="4791844"/>
            <a:ext cx="5440680" cy="11421255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6480810" y="4791844"/>
            <a:ext cx="5440680" cy="11421255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Vergleich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81777" y="958370"/>
            <a:ext cx="11041380" cy="3479296"/>
          </a:xfrm>
        </p:spPr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81778" y="4412664"/>
            <a:ext cx="5415676" cy="216257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6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881778" y="6575241"/>
            <a:ext cx="5415676" cy="9671190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3"/>
          </p:nvPr>
        </p:nvSpPr>
        <p:spPr bwMode="auto">
          <a:xfrm>
            <a:off x="6480811" y="4412664"/>
            <a:ext cx="5442347" cy="216257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8" name="Inhaltsplatzhalter 5"/>
          <p:cNvSpPr>
            <a:spLocks noGrp="1"/>
          </p:cNvSpPr>
          <p:nvPr>
            <p:ph sz="quarter" idx="4"/>
          </p:nvPr>
        </p:nvSpPr>
        <p:spPr bwMode="auto">
          <a:xfrm>
            <a:off x="6480811" y="6575241"/>
            <a:ext cx="5442347" cy="9671190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9" name="Datumsplatzhalt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10" name="Fußzeilenplatzhalt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Foliennummernplatzhalt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Nur Tite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Datumsplatzhalt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6" name="Fußzeilenplatzhalt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Le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Datumsplatzhalt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Inhalt mit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81779" y="1200044"/>
            <a:ext cx="4128849" cy="4200155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5442347" y="2591765"/>
            <a:ext cx="6480810" cy="127921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881779" y="5400200"/>
            <a:ext cx="4128849" cy="1000453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Bild mit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81779" y="1200044"/>
            <a:ext cx="4128849" cy="4200155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Bildplatzhalter 2"/>
          <p:cNvSpPr>
            <a:spLocks noGrp="1"/>
          </p:cNvSpPr>
          <p:nvPr>
            <p:ph type="pic" idx="1"/>
          </p:nvPr>
        </p:nvSpPr>
        <p:spPr bwMode="auto">
          <a:xfrm>
            <a:off x="5442347" y="2591765"/>
            <a:ext cx="6480810" cy="127921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n-US"/>
          </a:p>
        </p:txBody>
      </p:sp>
      <p:sp>
        <p:nvSpPr>
          <p:cNvPr id="6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881779" y="5400200"/>
            <a:ext cx="4128849" cy="1000453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/>
          </p:nvPr>
        </p:nvSpPr>
        <p:spPr bwMode="auto">
          <a:xfrm>
            <a:off x="880110" y="958370"/>
            <a:ext cx="11041380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80110" y="4791844"/>
            <a:ext cx="11041380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2"/>
          </p:nvPr>
        </p:nvSpPr>
        <p:spPr bwMode="auto">
          <a:xfrm>
            <a:off x="880110" y="16683950"/>
            <a:ext cx="288036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658765F-0EED-418C-A216-0ADF40AA5F17}" type="datetimeFigureOut">
              <a:rPr lang="en-US"/>
              <a:t>2/14/2021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240530" y="16683950"/>
            <a:ext cx="432054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 bwMode="auto">
          <a:xfrm>
            <a:off x="9041130" y="16683950"/>
            <a:ext cx="288036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mp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tmp"/><Relationship Id="rId4" Type="http://schemas.openxmlformats.org/officeDocument/2006/relationships/image" Target="../media/image3.png"/><Relationship Id="rId9" Type="http://schemas.openxmlformats.org/officeDocument/2006/relationships/image" Target="../media/image8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0" y="-6747"/>
            <a:ext cx="12801600" cy="18007410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 </a:t>
            </a:r>
            <a:endParaRPr lang="en-US" dirty="0"/>
          </a:p>
        </p:txBody>
      </p:sp>
      <p:sp>
        <p:nvSpPr>
          <p:cNvPr id="6" name="Rechteck: abgerundete Ecken 9"/>
          <p:cNvSpPr/>
          <p:nvPr/>
        </p:nvSpPr>
        <p:spPr bwMode="auto">
          <a:xfrm>
            <a:off x="385393" y="380615"/>
            <a:ext cx="11884787" cy="511578"/>
          </a:xfrm>
          <a:prstGeom prst="roundRect">
            <a:avLst>
              <a:gd name="adj" fmla="val 16667"/>
            </a:avLst>
          </a:prstGeom>
          <a:solidFill>
            <a:srgbClr val="4CAF5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defRPr/>
            </a:pPr>
            <a:r>
              <a:rPr lang="en-US" sz="2000" b="1" dirty="0">
                <a:solidFill>
                  <a:schemeClr val="bg1"/>
                </a:solidFill>
                <a:latin typeface="Arial"/>
                <a:ea typeface="Calibri"/>
                <a:cs typeface="Arial"/>
              </a:rPr>
              <a:t>Planning question:</a:t>
            </a:r>
            <a:r>
              <a:rPr lang="en-US" sz="2000" dirty="0">
                <a:solidFill>
                  <a:schemeClr val="bg1"/>
                </a:solidFill>
                <a:latin typeface="Arial"/>
                <a:ea typeface="Calibri"/>
                <a:cs typeface="Arial"/>
              </a:rPr>
              <a:t> D</a:t>
            </a:r>
            <a:r>
              <a:rPr lang="en-US" sz="2000" dirty="0" smtClean="0">
                <a:solidFill>
                  <a:schemeClr val="bg1"/>
                </a:solidFill>
                <a:latin typeface="Arial"/>
                <a:ea typeface="Calibri"/>
                <a:cs typeface="Arial"/>
              </a:rPr>
              <a:t>ensification </a:t>
            </a:r>
            <a:r>
              <a:rPr lang="en-US" sz="2000" dirty="0">
                <a:solidFill>
                  <a:schemeClr val="bg1"/>
                </a:solidFill>
                <a:latin typeface="Arial"/>
                <a:ea typeface="Calibri"/>
                <a:cs typeface="Arial"/>
              </a:rPr>
              <a:t>of </a:t>
            </a:r>
            <a:r>
              <a:rPr lang="en-US" sz="2000" dirty="0" smtClean="0">
                <a:solidFill>
                  <a:schemeClr val="bg1"/>
                </a:solidFill>
                <a:latin typeface="Arial"/>
                <a:ea typeface="Calibri"/>
                <a:cs typeface="Arial"/>
              </a:rPr>
              <a:t>a village</a:t>
            </a:r>
            <a:endParaRPr sz="3200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262586" y="1655069"/>
            <a:ext cx="3730625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defTabSz="914400">
              <a:defRPr/>
            </a:pPr>
            <a:endParaRPr lang="en-US" sz="1800">
              <a:latin typeface="Arial"/>
              <a:cs typeface="Arial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1684" y="731526"/>
            <a:ext cx="12022134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>
              <a:defRPr/>
            </a:pPr>
            <a:endParaRPr lang="en-US" sz="1200" b="1" u="sng" dirty="0">
              <a:solidFill>
                <a:srgbClr val="000000"/>
              </a:solidFill>
              <a:latin typeface="Arial"/>
              <a:ea typeface="Calibri"/>
              <a:cs typeface="Arial"/>
            </a:endParaRPr>
          </a:p>
          <a:p>
            <a:pPr defTabSz="914400">
              <a:spcAft>
                <a:spcPts val="600"/>
              </a:spcAft>
              <a:defRPr/>
            </a:pPr>
            <a:r>
              <a:rPr lang="en-US" sz="1600" b="1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1. Description of the planning </a:t>
            </a:r>
            <a:r>
              <a:rPr lang="en-US" sz="1600" b="1" dirty="0" smtClean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question</a:t>
            </a:r>
            <a:endParaRPr lang="en-US" sz="1050" dirty="0">
              <a:latin typeface="Arial"/>
              <a:cs typeface="Arial"/>
            </a:endParaRPr>
          </a:p>
          <a:p>
            <a:pPr defTabSz="914400">
              <a:spcAft>
                <a:spcPts val="600"/>
              </a:spcAft>
              <a:defRPr/>
            </a:pPr>
            <a:r>
              <a:rPr lang="en-US" sz="1400" dirty="0" smtClean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A village district is to 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be </a:t>
            </a:r>
            <a:r>
              <a:rPr lang="en-US" sz="1400" dirty="0" smtClean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densified and served with local supply. 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For this purpose, </a:t>
            </a:r>
            <a:r>
              <a:rPr lang="en-US" sz="1400" dirty="0" smtClean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a 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“local development </a:t>
            </a:r>
            <a:r>
              <a:rPr lang="en-US" sz="1400" dirty="0" smtClean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concept” 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was drawn up</a:t>
            </a:r>
            <a:r>
              <a:rPr lang="en-US" sz="1200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.</a:t>
            </a:r>
            <a:endParaRPr lang="en-US" sz="900" dirty="0">
              <a:latin typeface="Arial"/>
              <a:cs typeface="Arial"/>
            </a:endParaRPr>
          </a:p>
          <a:p>
            <a:pPr defTabSz="914400">
              <a:defRPr/>
            </a:pPr>
            <a:endParaRPr lang="en-US" sz="2000" dirty="0">
              <a:latin typeface="Arial"/>
              <a:cs typeface="Arial"/>
            </a:endParaRPr>
          </a:p>
        </p:txBody>
      </p:sp>
      <p:sp>
        <p:nvSpPr>
          <p:cNvPr id="14" name="Textfeld 15"/>
          <p:cNvSpPr>
            <a:spLocks/>
          </p:cNvSpPr>
          <p:nvPr/>
        </p:nvSpPr>
        <p:spPr bwMode="auto">
          <a:xfrm>
            <a:off x="924666" y="1611670"/>
            <a:ext cx="11253620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400" b="1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Following questions will be answered with the help of GOAT:</a:t>
            </a:r>
            <a:endParaRPr lang="en-US" sz="1400" b="1" dirty="0">
              <a:latin typeface="Arial"/>
              <a:cs typeface="Arial"/>
            </a:endParaRPr>
          </a:p>
          <a:p>
            <a:pPr marL="177800" indent="-177800">
              <a:buFontTx/>
              <a:buChar char="•"/>
              <a:defRPr/>
            </a:pP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</a:rPr>
              <a:t>Where is the best location for a new grocery </a:t>
            </a:r>
            <a:r>
              <a:rPr lang="en-US" sz="1400" dirty="0" smtClean="0">
                <a:solidFill>
                  <a:srgbClr val="000000"/>
                </a:solidFill>
                <a:latin typeface="Arial"/>
                <a:ea typeface="Calibri"/>
              </a:rPr>
              <a:t>store?</a:t>
            </a:r>
            <a:endParaRPr lang="en-US" sz="1400" dirty="0">
              <a:solidFill>
                <a:srgbClr val="000000"/>
              </a:solidFill>
              <a:latin typeface="Arial"/>
              <a:ea typeface="Calibri"/>
            </a:endParaRPr>
          </a:p>
          <a:p>
            <a:pPr indent="177800">
              <a:buFontTx/>
              <a:buChar char="•"/>
              <a:defRPr/>
            </a:pPr>
            <a:r>
              <a:rPr lang="en-US" sz="1400" dirty="0" smtClean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How 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does the population structure change due to the densification of the areas</a:t>
            </a:r>
            <a:r>
              <a:rPr lang="en-US" sz="1400" dirty="0" smtClean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?</a:t>
            </a:r>
          </a:p>
          <a:p>
            <a:pPr indent="177800">
              <a:buFontTx/>
              <a:buChar char="•"/>
              <a:defRPr/>
            </a:pPr>
            <a:endParaRPr lang="en-US" sz="1200" dirty="0">
              <a:latin typeface="Arial"/>
              <a:cs typeface="Arial"/>
            </a:endParaRPr>
          </a:p>
        </p:txBody>
      </p:sp>
      <p:sp>
        <p:nvSpPr>
          <p:cNvPr id="30" name="Rectangle 1">
            <a:extLst>
              <a:ext uri="{FF2B5EF4-FFF2-40B4-BE49-F238E27FC236}">
                <a16:creationId xmlns:a16="http://schemas.microsoft.com/office/drawing/2014/main" id="{E779A221-DF76-4356-8181-533C708767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204" y="3164126"/>
            <a:ext cx="10837933" cy="186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15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       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cxnSp>
        <p:nvCxnSpPr>
          <p:cNvPr id="13" name="Gerader Verbinder 12"/>
          <p:cNvCxnSpPr/>
          <p:nvPr/>
        </p:nvCxnSpPr>
        <p:spPr>
          <a:xfrm flipH="1" flipV="1">
            <a:off x="399208" y="2519611"/>
            <a:ext cx="11880000" cy="0"/>
          </a:xfrm>
          <a:prstGeom prst="line">
            <a:avLst/>
          </a:prstGeom>
          <a:ln w="28575">
            <a:solidFill>
              <a:srgbClr val="4CA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29"/>
          <p:cNvPicPr>
            <a:picLocks noChangeAspect="1" noChangeArrowheads="1"/>
          </p:cNvPicPr>
          <p:nvPr/>
        </p:nvPicPr>
        <p:blipFill rotWithShape="1">
          <a:blip r:embed="rId2"/>
          <a:srcRect l="976" t="1209" r="1394" b="-1"/>
          <a:stretch/>
        </p:blipFill>
        <p:spPr bwMode="auto">
          <a:xfrm>
            <a:off x="489203" y="3768016"/>
            <a:ext cx="3672408" cy="245125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Rectangle 12"/>
          <p:cNvSpPr>
            <a:spLocks noChangeArrowheads="1"/>
          </p:cNvSpPr>
          <p:nvPr/>
        </p:nvSpPr>
        <p:spPr bwMode="auto">
          <a:xfrm>
            <a:off x="385394" y="2549764"/>
            <a:ext cx="11661822" cy="11541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spcAft>
                <a:spcPts val="600"/>
              </a:spcAft>
              <a:defRPr/>
            </a:pPr>
            <a:r>
              <a:rPr lang="en-US" sz="1600" b="1" dirty="0">
                <a:solidFill>
                  <a:srgbClr val="000000"/>
                </a:solidFill>
                <a:ea typeface="Calibri"/>
                <a:cs typeface="Arial"/>
              </a:rPr>
              <a:t>2. Analysis</a:t>
            </a:r>
            <a:endParaRPr lang="en-US" sz="1050" dirty="0">
              <a:cs typeface="Arial"/>
            </a:endParaRPr>
          </a:p>
          <a:p>
            <a:pPr marL="228600" indent="-228600" defTabSz="914400">
              <a:buAutoNum type="alphaUcPeriod"/>
              <a:defRPr/>
            </a:pPr>
            <a:r>
              <a:rPr lang="en-US" sz="1600" b="1" dirty="0">
                <a:solidFill>
                  <a:srgbClr val="4CAF50"/>
                </a:solidFill>
                <a:ea typeface="Calibri"/>
              </a:rPr>
              <a:t>Where </a:t>
            </a:r>
            <a:r>
              <a:rPr lang="en-US" sz="1600" b="1" dirty="0" smtClean="0">
                <a:solidFill>
                  <a:srgbClr val="4CAF50"/>
                </a:solidFill>
                <a:ea typeface="Calibri"/>
              </a:rPr>
              <a:t>is, 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based on the current </a:t>
            </a:r>
            <a:r>
              <a:rPr lang="en-US" sz="1600" b="1" dirty="0" smtClean="0">
                <a:solidFill>
                  <a:srgbClr val="4CAF50"/>
                </a:solidFill>
                <a:ea typeface="Calibri"/>
              </a:rPr>
              <a:t>population, 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the best location for a new grocery </a:t>
            </a:r>
            <a:r>
              <a:rPr lang="en-US" sz="1600" b="1" dirty="0" smtClean="0">
                <a:solidFill>
                  <a:srgbClr val="4CAF50"/>
                </a:solidFill>
                <a:ea typeface="Calibri"/>
              </a:rPr>
              <a:t>store?</a:t>
            </a:r>
            <a:r>
              <a:rPr lang="en-US" sz="1600" b="1" dirty="0" smtClean="0">
                <a:solidFill>
                  <a:srgbClr val="4CAF50"/>
                </a:solidFill>
                <a:ea typeface="Calibri"/>
                <a:cs typeface="Arial"/>
              </a:rPr>
              <a:t> </a:t>
            </a:r>
          </a:p>
          <a:p>
            <a:pPr defTabSz="914400">
              <a:defRPr/>
            </a:pPr>
            <a:r>
              <a:rPr lang="en-US" sz="1400" b="1" dirty="0" smtClean="0">
                <a:solidFill>
                  <a:srgbClr val="4CAF50"/>
                </a:solidFill>
                <a:ea typeface="Calibri"/>
                <a:cs typeface="Arial"/>
                <a:sym typeface="Wingdings" panose="05000000000000000000" pitchFamily="2" charset="2"/>
              </a:rPr>
              <a:t>      </a:t>
            </a:r>
            <a:r>
              <a:rPr lang="en-US" sz="1400" b="1" dirty="0" smtClean="0">
                <a:ea typeface="Calibri"/>
                <a:cs typeface="Arial"/>
                <a:sym typeface="Wingdings" panose="05000000000000000000" pitchFamily="2" charset="2"/>
              </a:rPr>
              <a:t>method: </a:t>
            </a:r>
            <a:r>
              <a:rPr lang="en-US" sz="1400" dirty="0" smtClean="0">
                <a:ea typeface="Calibri"/>
                <a:cs typeface="Arial"/>
                <a:sym typeface="Wingdings" panose="05000000000000000000" pitchFamily="2" charset="2"/>
              </a:rPr>
              <a:t>calculation of isochrones shaping the 10-minutes walking catchment areas </a:t>
            </a:r>
            <a:r>
              <a:rPr lang="en-US" sz="1400" dirty="0" smtClean="0">
                <a:ea typeface="Calibri"/>
                <a:cs typeface="Arial"/>
              </a:rPr>
              <a:t>  </a:t>
            </a:r>
            <a:endParaRPr lang="en-US" sz="1400" dirty="0">
              <a:cs typeface="Arial"/>
            </a:endParaRPr>
          </a:p>
          <a:p>
            <a:pPr defTabSz="914400">
              <a:defRPr/>
            </a:pPr>
            <a:endParaRPr lang="en-US" sz="1800" dirty="0">
              <a:cs typeface="Arial"/>
            </a:endParaRPr>
          </a:p>
        </p:txBody>
      </p:sp>
      <p:pic>
        <p:nvPicPr>
          <p:cNvPr id="36" name="Grafik 35" descr="Ein Bild, das Text, Karte enthält.&#10;&#10;Automatisch generierte Beschreibung"/>
          <p:cNvPicPr/>
          <p:nvPr/>
        </p:nvPicPr>
        <p:blipFill rotWithShape="1">
          <a:blip r:embed="rId3"/>
          <a:srcRect l="400" t="1930"/>
          <a:stretch/>
        </p:blipFill>
        <p:spPr bwMode="auto">
          <a:xfrm>
            <a:off x="4440533" y="3764836"/>
            <a:ext cx="3679967" cy="2449705"/>
          </a:xfrm>
          <a:prstGeom prst="rect">
            <a:avLst/>
          </a:prstGeom>
          <a:ln>
            <a:noFill/>
          </a:ln>
        </p:spPr>
      </p:pic>
      <p:sp>
        <p:nvSpPr>
          <p:cNvPr id="17" name="Rechteck 16"/>
          <p:cNvSpPr/>
          <p:nvPr/>
        </p:nvSpPr>
        <p:spPr>
          <a:xfrm>
            <a:off x="489204" y="3503757"/>
            <a:ext cx="3672408" cy="264259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Location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hteck 38"/>
          <p:cNvSpPr/>
          <p:nvPr/>
        </p:nvSpPr>
        <p:spPr bwMode="auto">
          <a:xfrm>
            <a:off x="4439675" y="3503757"/>
            <a:ext cx="3672408" cy="264259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Location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Grafik 21" descr="Ein Bild, das Text, Karte enthält.&#10;&#10;Automatisch generierte Beschreibung"/>
          <p:cNvPicPr/>
          <p:nvPr/>
        </p:nvPicPr>
        <p:blipFill rotWithShape="1">
          <a:blip r:embed="rId4"/>
          <a:srcRect l="1094" t="973" r="1086" b="1825"/>
          <a:stretch/>
        </p:blipFill>
        <p:spPr bwMode="auto">
          <a:xfrm>
            <a:off x="8447750" y="3768016"/>
            <a:ext cx="3727282" cy="2424003"/>
          </a:xfrm>
          <a:prstGeom prst="rect">
            <a:avLst/>
          </a:prstGeom>
          <a:ln>
            <a:noFill/>
          </a:ln>
        </p:spPr>
      </p:pic>
      <p:sp>
        <p:nvSpPr>
          <p:cNvPr id="23" name="Rechteck 22"/>
          <p:cNvSpPr/>
          <p:nvPr/>
        </p:nvSpPr>
        <p:spPr bwMode="auto">
          <a:xfrm>
            <a:off x="8451004" y="3503758"/>
            <a:ext cx="3727282" cy="264258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Location 3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Ellipse 20"/>
          <p:cNvSpPr/>
          <p:nvPr/>
        </p:nvSpPr>
        <p:spPr bwMode="auto">
          <a:xfrm>
            <a:off x="6854322" y="3434783"/>
            <a:ext cx="1478487" cy="1045399"/>
          </a:xfrm>
          <a:prstGeom prst="ellipse">
            <a:avLst/>
          </a:prstGeom>
          <a:solidFill>
            <a:schemeClr val="accent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 smtClean="0">
                <a:latin typeface="Arial"/>
                <a:cs typeface="Arial"/>
              </a:rPr>
              <a:t>940 </a:t>
            </a:r>
            <a:r>
              <a:rPr lang="de-DE" sz="1200" b="1" dirty="0" err="1">
                <a:latin typeface="Arial"/>
                <a:cs typeface="Arial"/>
              </a:rPr>
              <a:t>inhabitants</a:t>
            </a:r>
            <a:r>
              <a:rPr lang="de-DE" sz="1200" b="1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can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reach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the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store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26" name="Ellipse 20"/>
          <p:cNvSpPr/>
          <p:nvPr/>
        </p:nvSpPr>
        <p:spPr bwMode="auto">
          <a:xfrm>
            <a:off x="10875331" y="3434308"/>
            <a:ext cx="1478487" cy="1045399"/>
          </a:xfrm>
          <a:prstGeom prst="ellipse">
            <a:avLst/>
          </a:prstGeom>
          <a:solidFill>
            <a:schemeClr val="accent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 smtClean="0">
                <a:latin typeface="Arial"/>
                <a:cs typeface="Arial"/>
              </a:rPr>
              <a:t>910 </a:t>
            </a:r>
            <a:r>
              <a:rPr lang="de-DE" sz="1200" b="1" dirty="0" err="1">
                <a:latin typeface="Arial"/>
                <a:cs typeface="Arial"/>
              </a:rPr>
              <a:t>inhabitants</a:t>
            </a:r>
            <a:r>
              <a:rPr lang="de-DE" sz="1200" b="1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can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reach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the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store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28" name="Rectangle 12"/>
          <p:cNvSpPr>
            <a:spLocks noChangeArrowheads="1"/>
          </p:cNvSpPr>
          <p:nvPr/>
        </p:nvSpPr>
        <p:spPr bwMode="auto">
          <a:xfrm>
            <a:off x="409524" y="6780183"/>
            <a:ext cx="11661822" cy="5539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en-US" sz="1600" b="1" dirty="0">
                <a:solidFill>
                  <a:srgbClr val="4CAF50"/>
                </a:solidFill>
                <a:ea typeface="Calibri"/>
              </a:rPr>
              <a:t>B. How does the population structure change due to the densification of the areas?</a:t>
            </a:r>
          </a:p>
          <a:p>
            <a:pPr defTabSz="914400">
              <a:defRPr/>
            </a:pPr>
            <a:r>
              <a:rPr lang="en-US" sz="1400" b="1" dirty="0" smtClean="0">
                <a:ea typeface="Calibri"/>
                <a:cs typeface="Arial"/>
                <a:sym typeface="Wingdings" panose="05000000000000000000" pitchFamily="2" charset="2"/>
              </a:rPr>
              <a:t>     method: </a:t>
            </a:r>
            <a:r>
              <a:rPr lang="en-US" sz="1400" dirty="0" smtClean="0">
                <a:ea typeface="Calibri"/>
                <a:cs typeface="Arial"/>
                <a:sym typeface="Wingdings" panose="05000000000000000000" pitchFamily="2" charset="2"/>
              </a:rPr>
              <a:t>scenario building and analyzing the dynamic</a:t>
            </a:r>
            <a:r>
              <a:rPr lang="en-US" sz="1400" b="1" dirty="0" smtClean="0">
                <a:ea typeface="Calibri"/>
                <a:cs typeface="Arial"/>
                <a:sym typeface="Wingdings" panose="05000000000000000000" pitchFamily="2" charset="2"/>
              </a:rPr>
              <a:t> </a:t>
            </a:r>
            <a:r>
              <a:rPr lang="en-US" sz="1400" dirty="0" err="1" smtClean="0">
                <a:ea typeface="Calibri"/>
                <a:cs typeface="Arial"/>
                <a:sym typeface="Wingdings" panose="05000000000000000000" pitchFamily="2" charset="2"/>
              </a:rPr>
              <a:t>heatmaps</a:t>
            </a:r>
            <a:r>
              <a:rPr lang="en-US" sz="1400" dirty="0" smtClean="0">
                <a:ea typeface="Calibri"/>
                <a:cs typeface="Arial"/>
                <a:sym typeface="Wingdings" panose="05000000000000000000" pitchFamily="2" charset="2"/>
              </a:rPr>
              <a:t> on population</a:t>
            </a:r>
            <a:endParaRPr lang="en-US" sz="1400" dirty="0">
              <a:cs typeface="Arial"/>
            </a:endParaRPr>
          </a:p>
        </p:txBody>
      </p:sp>
      <p:sp>
        <p:nvSpPr>
          <p:cNvPr id="32" name="Rectangle 12"/>
          <p:cNvSpPr>
            <a:spLocks noChangeArrowheads="1"/>
          </p:cNvSpPr>
          <p:nvPr/>
        </p:nvSpPr>
        <p:spPr bwMode="auto">
          <a:xfrm>
            <a:off x="409524" y="16493090"/>
            <a:ext cx="11211713" cy="138499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en-US" sz="1400" b="1" dirty="0">
                <a:solidFill>
                  <a:srgbClr val="000000"/>
                </a:solidFill>
                <a:ea typeface="Calibri"/>
                <a:cs typeface="Arial"/>
              </a:rPr>
              <a:t>3. Results:</a:t>
            </a:r>
            <a:endParaRPr lang="en-US" sz="1400" dirty="0">
              <a:cs typeface="Arial"/>
            </a:endParaRPr>
          </a:p>
          <a:p>
            <a:pPr marL="228600" indent="-228600">
              <a:buFont typeface="Arial" panose="020B0604020202020204" pitchFamily="34" charset="0"/>
              <a:buChar char="•"/>
              <a:defRPr/>
            </a:pPr>
            <a:r>
              <a:rPr lang="en-US" sz="1400" dirty="0" smtClean="0">
                <a:solidFill>
                  <a:srgbClr val="000000"/>
                </a:solidFill>
                <a:cs typeface="Arial"/>
              </a:rPr>
              <a:t>Grocery store Location 1</a:t>
            </a:r>
            <a:r>
              <a:rPr lang="en-US" sz="1400" i="1" dirty="0" smtClean="0">
                <a:solidFill>
                  <a:srgbClr val="000000"/>
                </a:solidFill>
                <a:cs typeface="Arial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cs typeface="Arial"/>
              </a:rPr>
              <a:t>brings the best accessibility, for the current population as well as for the future population by taking into account the planned development areas. </a:t>
            </a:r>
          </a:p>
          <a:p>
            <a:pPr marL="228600" indent="-228600">
              <a:buFont typeface="Arial" panose="020B0604020202020204" pitchFamily="34" charset="0"/>
              <a:buChar char="•"/>
              <a:defRPr/>
            </a:pPr>
            <a:r>
              <a:rPr lang="en-US" sz="1400" dirty="0" smtClean="0">
                <a:solidFill>
                  <a:srgbClr val="000000"/>
                </a:solidFill>
                <a:cs typeface="Arial"/>
              </a:rPr>
              <a:t>The </a:t>
            </a:r>
            <a:r>
              <a:rPr lang="en-US" sz="1400" dirty="0">
                <a:solidFill>
                  <a:srgbClr val="000000"/>
                </a:solidFill>
                <a:cs typeface="Arial"/>
              </a:rPr>
              <a:t>railway </a:t>
            </a:r>
            <a:r>
              <a:rPr lang="en-US" sz="1400" dirty="0" smtClean="0">
                <a:solidFill>
                  <a:srgbClr val="000000"/>
                </a:solidFill>
                <a:cs typeface="Arial"/>
              </a:rPr>
              <a:t>line is the main barrier in this area, which highly influences walking accessibility. Location 1 is quite close to the railway crossings and thus also provides a good accessibility for the residents living on the other side of the railway line. </a:t>
            </a:r>
            <a:endParaRPr lang="en-US" sz="1400" dirty="0">
              <a:solidFill>
                <a:srgbClr val="000000"/>
              </a:solidFill>
              <a:cs typeface="Arial"/>
            </a:endParaRPr>
          </a:p>
          <a:p>
            <a:pPr indent="-228600"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planned development areas fit in well with existing structures and close the gap in population density and the road network. </a:t>
            </a:r>
            <a:endParaRPr lang="en-US" sz="900" dirty="0">
              <a:cs typeface="Arial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89203" y="3503757"/>
            <a:ext cx="3672409" cy="271205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20"/>
          <p:cNvSpPr/>
          <p:nvPr/>
        </p:nvSpPr>
        <p:spPr bwMode="auto">
          <a:xfrm>
            <a:off x="2849708" y="3406352"/>
            <a:ext cx="1478487" cy="1045399"/>
          </a:xfrm>
          <a:prstGeom prst="ellipse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1330 </a:t>
            </a:r>
            <a:r>
              <a:rPr lang="de-DE" sz="1200" b="1" dirty="0" err="1">
                <a:latin typeface="Arial"/>
                <a:cs typeface="Arial"/>
              </a:rPr>
              <a:t>inhabitants</a:t>
            </a:r>
            <a:r>
              <a:rPr lang="de-DE" sz="1200" b="1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can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reach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the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store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12" name="Grafik 11" descr="Bildschirmausschnitt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78" r="3289" b="11385"/>
          <a:stretch/>
        </p:blipFill>
        <p:spPr>
          <a:xfrm>
            <a:off x="489203" y="7715342"/>
            <a:ext cx="3895373" cy="3096025"/>
          </a:xfrm>
          <a:prstGeom prst="rect">
            <a:avLst/>
          </a:prstGeom>
        </p:spPr>
      </p:pic>
      <p:sp>
        <p:nvSpPr>
          <p:cNvPr id="40" name="Rechteck 39"/>
          <p:cNvSpPr/>
          <p:nvPr/>
        </p:nvSpPr>
        <p:spPr bwMode="auto">
          <a:xfrm>
            <a:off x="489203" y="7440796"/>
            <a:ext cx="3895374" cy="274546"/>
          </a:xfrm>
          <a:prstGeom prst="rect">
            <a:avLst/>
          </a:prstGeom>
          <a:solidFill>
            <a:srgbClr val="7D85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BASE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hteck 41"/>
          <p:cNvSpPr/>
          <p:nvPr/>
        </p:nvSpPr>
        <p:spPr bwMode="auto">
          <a:xfrm>
            <a:off x="4864789" y="7440796"/>
            <a:ext cx="3671732" cy="274546"/>
          </a:xfrm>
          <a:prstGeom prst="rect">
            <a:avLst/>
          </a:prstGeom>
          <a:solidFill>
            <a:srgbClr val="7D85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SCENARIO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Grafik 15" descr="Bildschirmausschnitt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7" b="2396"/>
          <a:stretch/>
        </p:blipFill>
        <p:spPr>
          <a:xfrm>
            <a:off x="4864788" y="7715342"/>
            <a:ext cx="3671731" cy="3096025"/>
          </a:xfrm>
          <a:prstGeom prst="rect">
            <a:avLst/>
          </a:prstGeom>
        </p:spPr>
      </p:pic>
      <p:pic>
        <p:nvPicPr>
          <p:cNvPr id="43" name="Grafik 42" descr="Bildschirmausschnitt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62" t="65702" r="282" b="3382"/>
          <a:stretch/>
        </p:blipFill>
        <p:spPr bwMode="auto">
          <a:xfrm>
            <a:off x="3592489" y="9717288"/>
            <a:ext cx="792088" cy="1080120"/>
          </a:xfrm>
          <a:prstGeom prst="rect">
            <a:avLst/>
          </a:prstGeom>
        </p:spPr>
      </p:pic>
      <p:sp>
        <p:nvSpPr>
          <p:cNvPr id="44" name="Ellipse 20"/>
          <p:cNvSpPr/>
          <p:nvPr/>
        </p:nvSpPr>
        <p:spPr bwMode="auto">
          <a:xfrm>
            <a:off x="7389765" y="7417267"/>
            <a:ext cx="1440160" cy="1045399"/>
          </a:xfrm>
          <a:prstGeom prst="ellipse">
            <a:avLst/>
          </a:prstGeom>
          <a:solidFill>
            <a:srgbClr val="BC725B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 smtClean="0">
                <a:latin typeface="Arial"/>
                <a:cs typeface="Arial"/>
              </a:rPr>
              <a:t>+ 300  </a:t>
            </a:r>
            <a:r>
              <a:rPr lang="de-DE" sz="1200" b="1" dirty="0" err="1" smtClean="0">
                <a:latin typeface="Arial"/>
                <a:cs typeface="Arial"/>
              </a:rPr>
              <a:t>inhabitants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45" name="Pfeil: nach rechts 1038">
            <a:extLst>
              <a:ext uri="{FF2B5EF4-FFF2-40B4-BE49-F238E27FC236}">
                <a16:creationId xmlns:a16="http://schemas.microsoft.com/office/drawing/2014/main" id="{B973D853-8455-4882-A985-E53F57277E25}"/>
              </a:ext>
            </a:extLst>
          </p:cNvPr>
          <p:cNvSpPr/>
          <p:nvPr/>
        </p:nvSpPr>
        <p:spPr bwMode="auto">
          <a:xfrm>
            <a:off x="385393" y="1628957"/>
            <a:ext cx="470175" cy="26094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Ellipse 20"/>
          <p:cNvSpPr/>
          <p:nvPr/>
        </p:nvSpPr>
        <p:spPr bwMode="auto">
          <a:xfrm>
            <a:off x="3179462" y="7416155"/>
            <a:ext cx="1440160" cy="1045399"/>
          </a:xfrm>
          <a:prstGeom prst="ellipse">
            <a:avLst/>
          </a:prstGeom>
          <a:solidFill>
            <a:srgbClr val="BC725B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 smtClean="0">
                <a:latin typeface="Arial"/>
                <a:cs typeface="Arial"/>
              </a:rPr>
              <a:t>1400</a:t>
            </a:r>
          </a:p>
          <a:p>
            <a:pPr algn="ctr">
              <a:defRPr/>
            </a:pPr>
            <a:r>
              <a:rPr lang="de-DE" sz="1200" b="1" dirty="0" err="1" smtClean="0">
                <a:latin typeface="Arial"/>
                <a:cs typeface="Arial"/>
              </a:rPr>
              <a:t>inhabitants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47" name="Rechteck 46"/>
          <p:cNvSpPr/>
          <p:nvPr/>
        </p:nvSpPr>
        <p:spPr bwMode="auto">
          <a:xfrm>
            <a:off x="480789" y="12182545"/>
            <a:ext cx="3680822" cy="264259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Location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Rechteck 47"/>
          <p:cNvSpPr/>
          <p:nvPr/>
        </p:nvSpPr>
        <p:spPr bwMode="auto">
          <a:xfrm>
            <a:off x="4443526" y="12174786"/>
            <a:ext cx="3672408" cy="264259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Location </a:t>
            </a:r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 48"/>
          <p:cNvSpPr/>
          <p:nvPr/>
        </p:nvSpPr>
        <p:spPr bwMode="auto">
          <a:xfrm>
            <a:off x="8447750" y="12174787"/>
            <a:ext cx="3727282" cy="264258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Location 3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Grafik 18" descr="Bildschirmausschnitt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7609"/>
          <a:stretch/>
        </p:blipFill>
        <p:spPr>
          <a:xfrm>
            <a:off x="483027" y="12441298"/>
            <a:ext cx="3678584" cy="3039753"/>
          </a:xfrm>
          <a:prstGeom prst="rect">
            <a:avLst/>
          </a:prstGeom>
        </p:spPr>
      </p:pic>
      <p:pic>
        <p:nvPicPr>
          <p:cNvPr id="21" name="Grafik 20" descr="Bildschirmausschnitt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1" t="22323"/>
          <a:stretch/>
        </p:blipFill>
        <p:spPr>
          <a:xfrm>
            <a:off x="4443525" y="12439044"/>
            <a:ext cx="3676975" cy="3020765"/>
          </a:xfrm>
          <a:prstGeom prst="rect">
            <a:avLst/>
          </a:prstGeom>
        </p:spPr>
      </p:pic>
      <p:pic>
        <p:nvPicPr>
          <p:cNvPr id="27" name="Grafik 26" descr="Bildschirmausschnitt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4" t="128" r="1343" b="13079"/>
          <a:stretch/>
        </p:blipFill>
        <p:spPr>
          <a:xfrm>
            <a:off x="8452317" y="12433587"/>
            <a:ext cx="3709123" cy="3047463"/>
          </a:xfrm>
          <a:prstGeom prst="rect">
            <a:avLst/>
          </a:prstGeom>
        </p:spPr>
      </p:pic>
      <p:sp>
        <p:nvSpPr>
          <p:cNvPr id="50" name="Rectangle 12"/>
          <p:cNvSpPr>
            <a:spLocks noChangeArrowheads="1"/>
          </p:cNvSpPr>
          <p:nvPr/>
        </p:nvSpPr>
        <p:spPr bwMode="auto">
          <a:xfrm>
            <a:off x="409524" y="11463176"/>
            <a:ext cx="11661822" cy="5539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en-US" sz="1600" b="1" dirty="0" smtClean="0">
                <a:solidFill>
                  <a:srgbClr val="4CAF50"/>
                </a:solidFill>
                <a:ea typeface="Calibri"/>
                <a:cs typeface="Arial"/>
              </a:rPr>
              <a:t>C. 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Where is, based on the </a:t>
            </a:r>
            <a:r>
              <a:rPr lang="en-US" sz="1600" b="1" dirty="0" smtClean="0">
                <a:solidFill>
                  <a:srgbClr val="4CAF50"/>
                </a:solidFill>
                <a:ea typeface="Calibri"/>
              </a:rPr>
              <a:t>future population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, the best location for a new grocery </a:t>
            </a:r>
            <a:r>
              <a:rPr lang="en-US" sz="1600" b="1" dirty="0" smtClean="0">
                <a:solidFill>
                  <a:srgbClr val="4CAF50"/>
                </a:solidFill>
                <a:ea typeface="Calibri"/>
              </a:rPr>
              <a:t>store? </a:t>
            </a:r>
            <a:endParaRPr lang="en-US" sz="1600" b="1" dirty="0" smtClean="0">
              <a:solidFill>
                <a:srgbClr val="4CAF50"/>
              </a:solidFill>
              <a:ea typeface="Calibri"/>
              <a:cs typeface="Arial"/>
            </a:endParaRPr>
          </a:p>
          <a:p>
            <a:pPr defTabSz="914400">
              <a:defRPr/>
            </a:pPr>
            <a:r>
              <a:rPr lang="en-US" sz="1400" dirty="0" smtClean="0">
                <a:ea typeface="Calibri"/>
                <a:cs typeface="Arial"/>
                <a:sym typeface="Wingdings" panose="05000000000000000000" pitchFamily="2" charset="2"/>
              </a:rPr>
              <a:t>      </a:t>
            </a:r>
            <a:r>
              <a:rPr lang="en-US" sz="1400" b="1" dirty="0" smtClean="0">
                <a:ea typeface="Calibri"/>
                <a:cs typeface="Arial"/>
                <a:sym typeface="Wingdings" panose="05000000000000000000" pitchFamily="2" charset="2"/>
              </a:rPr>
              <a:t>method: </a:t>
            </a:r>
            <a:r>
              <a:rPr lang="en-US" sz="1400" dirty="0" smtClean="0">
                <a:ea typeface="Calibri"/>
                <a:cs typeface="Arial"/>
                <a:sym typeface="Wingdings" panose="05000000000000000000" pitchFamily="2" charset="2"/>
              </a:rPr>
              <a:t>scenario building and </a:t>
            </a:r>
            <a:r>
              <a:rPr lang="en-US" sz="1400" dirty="0">
                <a:ea typeface="Calibri"/>
                <a:sym typeface="Wingdings" panose="05000000000000000000" pitchFamily="2" charset="2"/>
              </a:rPr>
              <a:t>calculation of isochrones shaping the 10-minutes walking catchment areas </a:t>
            </a:r>
            <a:endParaRPr lang="en-US" sz="2400" dirty="0">
              <a:cs typeface="Arial"/>
            </a:endParaRPr>
          </a:p>
        </p:txBody>
      </p:sp>
      <p:sp>
        <p:nvSpPr>
          <p:cNvPr id="52" name="Ellipse 20"/>
          <p:cNvSpPr/>
          <p:nvPr/>
        </p:nvSpPr>
        <p:spPr bwMode="auto">
          <a:xfrm>
            <a:off x="6751602" y="12142830"/>
            <a:ext cx="1478487" cy="1045399"/>
          </a:xfrm>
          <a:prstGeom prst="ellipse">
            <a:avLst/>
          </a:prstGeom>
          <a:solidFill>
            <a:schemeClr val="accent6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 smtClean="0">
                <a:latin typeface="Arial"/>
                <a:cs typeface="Arial"/>
              </a:rPr>
              <a:t>1240 </a:t>
            </a:r>
            <a:r>
              <a:rPr lang="de-DE" sz="1200" b="1" dirty="0" err="1">
                <a:latin typeface="Arial"/>
                <a:cs typeface="Arial"/>
              </a:rPr>
              <a:t>inhabitants</a:t>
            </a:r>
            <a:r>
              <a:rPr lang="de-DE" sz="1200" b="1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can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reach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the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store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53" name="Ellipse 20"/>
          <p:cNvSpPr/>
          <p:nvPr/>
        </p:nvSpPr>
        <p:spPr bwMode="auto">
          <a:xfrm>
            <a:off x="10724827" y="12090781"/>
            <a:ext cx="1478487" cy="1045399"/>
          </a:xfrm>
          <a:prstGeom prst="ellipse">
            <a:avLst/>
          </a:prstGeom>
          <a:solidFill>
            <a:schemeClr val="accent6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 smtClean="0">
                <a:latin typeface="Arial"/>
                <a:cs typeface="Arial"/>
              </a:rPr>
              <a:t>910 </a:t>
            </a:r>
            <a:r>
              <a:rPr lang="de-DE" sz="1200" b="1" dirty="0" err="1">
                <a:latin typeface="Arial"/>
                <a:cs typeface="Arial"/>
              </a:rPr>
              <a:t>inhabitants</a:t>
            </a:r>
            <a:r>
              <a:rPr lang="de-DE" sz="1200" b="1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can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reach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the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store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54" name="Rectangle 12"/>
          <p:cNvSpPr>
            <a:spLocks noChangeArrowheads="1"/>
          </p:cNvSpPr>
          <p:nvPr/>
        </p:nvSpPr>
        <p:spPr bwMode="auto">
          <a:xfrm>
            <a:off x="493055" y="6390976"/>
            <a:ext cx="1166182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de-DE" sz="1400" dirty="0" smtClean="0">
                <a:cs typeface="Arial"/>
                <a:sym typeface="Wingdings" panose="05000000000000000000" pitchFamily="2" charset="2"/>
              </a:rPr>
              <a:t> Location 1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has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the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best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accessibility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.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Nearly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all 1400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inhabitants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can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reach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this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location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within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10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minutes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walking</a:t>
            </a:r>
            <a:r>
              <a:rPr lang="de-DE" sz="1200" dirty="0" smtClean="0">
                <a:cs typeface="Arial"/>
                <a:sym typeface="Wingdings" panose="05000000000000000000" pitchFamily="2" charset="2"/>
              </a:rPr>
              <a:t>. </a:t>
            </a:r>
            <a:endParaRPr lang="en-US" sz="1200" dirty="0">
              <a:cs typeface="Arial"/>
            </a:endParaRPr>
          </a:p>
        </p:txBody>
      </p:sp>
      <p:pic>
        <p:nvPicPr>
          <p:cNvPr id="55" name="Grafik 54" descr="Bildschirmausschnitt"/>
          <p:cNvPicPr>
            <a:picLocks noChangeAspect="1"/>
          </p:cNvPicPr>
          <p:nvPr/>
        </p:nvPicPr>
        <p:blipFill rotWithShape="1">
          <a:blip r:embed="rId8" cstate="print">
            <a:clrChange>
              <a:clrFrom>
                <a:srgbClr val="ED8F6C"/>
              </a:clrFrom>
              <a:clrTo>
                <a:srgbClr val="ED8F6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618" t="66490"/>
          <a:stretch/>
        </p:blipFill>
        <p:spPr bwMode="auto">
          <a:xfrm>
            <a:off x="11369351" y="14373318"/>
            <a:ext cx="792089" cy="1102536"/>
          </a:xfrm>
          <a:prstGeom prst="rect">
            <a:avLst/>
          </a:prstGeom>
        </p:spPr>
      </p:pic>
      <p:sp>
        <p:nvSpPr>
          <p:cNvPr id="56" name="Rectangle 12"/>
          <p:cNvSpPr>
            <a:spLocks noChangeArrowheads="1"/>
          </p:cNvSpPr>
          <p:nvPr/>
        </p:nvSpPr>
        <p:spPr bwMode="auto">
          <a:xfrm>
            <a:off x="493055" y="10880081"/>
            <a:ext cx="11661822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de-DE" sz="1400" dirty="0" smtClean="0">
                <a:cs typeface="Arial"/>
                <a:sym typeface="Wingdings" panose="05000000000000000000" pitchFamily="2" charset="2"/>
              </a:rPr>
              <a:t>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Around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300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new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residents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will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potentially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be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settled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in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the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eastern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party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of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the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village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. This will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close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the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currently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unsettled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gap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in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the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middle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of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the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village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. </a:t>
            </a:r>
            <a:endParaRPr lang="en-US" sz="1400" dirty="0">
              <a:cs typeface="Arial"/>
            </a:endParaRPr>
          </a:p>
        </p:txBody>
      </p:sp>
      <p:sp>
        <p:nvSpPr>
          <p:cNvPr id="57" name="Rectangle 12"/>
          <p:cNvSpPr>
            <a:spLocks noChangeArrowheads="1"/>
          </p:cNvSpPr>
          <p:nvPr/>
        </p:nvSpPr>
        <p:spPr bwMode="auto">
          <a:xfrm>
            <a:off x="444968" y="15608081"/>
            <a:ext cx="11661822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de-DE" sz="1400" dirty="0" smtClean="0">
                <a:cs typeface="Arial"/>
                <a:sym typeface="Wingdings" panose="05000000000000000000" pitchFamily="2" charset="2"/>
              </a:rPr>
              <a:t> </a:t>
            </a:r>
            <a:r>
              <a:rPr lang="en-US" sz="1400" dirty="0">
                <a:sym typeface="Wingdings" panose="05000000000000000000" pitchFamily="2" charset="2"/>
              </a:rPr>
              <a:t>Taking into account the </a:t>
            </a:r>
            <a:r>
              <a:rPr lang="en-US" sz="1400" dirty="0" smtClean="0">
                <a:sym typeface="Wingdings" panose="05000000000000000000" pitchFamily="2" charset="2"/>
              </a:rPr>
              <a:t>planned development area with 300 residents, Location 1 still </a:t>
            </a:r>
            <a:r>
              <a:rPr lang="en-US" sz="1400" dirty="0">
                <a:sym typeface="Wingdings" panose="05000000000000000000" pitchFamily="2" charset="2"/>
              </a:rPr>
              <a:t>proves </a:t>
            </a:r>
            <a:r>
              <a:rPr lang="en-US" sz="1400" dirty="0" smtClean="0">
                <a:sym typeface="Wingdings" panose="05000000000000000000" pitchFamily="2" charset="2"/>
              </a:rPr>
              <a:t>to </a:t>
            </a:r>
            <a:r>
              <a:rPr lang="en-US" sz="1400" dirty="0">
                <a:sym typeface="Wingdings" panose="05000000000000000000" pitchFamily="2" charset="2"/>
              </a:rPr>
              <a:t>be the location with the best </a:t>
            </a:r>
            <a:r>
              <a:rPr lang="en-US" sz="1400" dirty="0" smtClean="0">
                <a:sym typeface="Wingdings" panose="05000000000000000000" pitchFamily="2" charset="2"/>
              </a:rPr>
              <a:t>accessibility.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Nearly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all 1700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future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inhabitants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can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reach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this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location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within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10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minutes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 err="1" smtClean="0">
                <a:cs typeface="Arial"/>
                <a:sym typeface="Wingdings" panose="05000000000000000000" pitchFamily="2" charset="2"/>
              </a:rPr>
              <a:t>walking</a:t>
            </a:r>
            <a:r>
              <a:rPr lang="de-DE" sz="1400" dirty="0" smtClean="0">
                <a:cs typeface="Arial"/>
                <a:sym typeface="Wingdings" panose="05000000000000000000" pitchFamily="2" charset="2"/>
              </a:rPr>
              <a:t>. </a:t>
            </a:r>
            <a:endParaRPr lang="en-US" sz="1400" dirty="0">
              <a:cs typeface="Arial"/>
            </a:endParaRPr>
          </a:p>
        </p:txBody>
      </p:sp>
      <p:sp>
        <p:nvSpPr>
          <p:cNvPr id="58" name="Rechteck 57"/>
          <p:cNvSpPr/>
          <p:nvPr/>
        </p:nvSpPr>
        <p:spPr bwMode="auto">
          <a:xfrm>
            <a:off x="484995" y="12177653"/>
            <a:ext cx="3672409" cy="328970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Ellipse 20"/>
          <p:cNvSpPr/>
          <p:nvPr/>
        </p:nvSpPr>
        <p:spPr bwMode="auto">
          <a:xfrm>
            <a:off x="2822155" y="12142831"/>
            <a:ext cx="1478487" cy="1045399"/>
          </a:xfrm>
          <a:prstGeom prst="ellipse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 smtClean="0">
                <a:latin typeface="Arial"/>
                <a:cs typeface="Arial"/>
              </a:rPr>
              <a:t>1630 </a:t>
            </a:r>
            <a:r>
              <a:rPr lang="de-DE" sz="1200" b="1" dirty="0" err="1">
                <a:latin typeface="Arial"/>
                <a:cs typeface="Arial"/>
              </a:rPr>
              <a:t>inhabitants</a:t>
            </a:r>
            <a:r>
              <a:rPr lang="de-DE" sz="1200" b="1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can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reach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>
                <a:latin typeface="Arial"/>
                <a:cs typeface="Arial"/>
              </a:rPr>
              <a:t>the</a:t>
            </a:r>
            <a:r>
              <a:rPr lang="de-DE" sz="1200" dirty="0">
                <a:latin typeface="Arial"/>
                <a:cs typeface="Arial"/>
              </a:rPr>
              <a:t> </a:t>
            </a:r>
            <a:r>
              <a:rPr lang="de-DE" sz="1200" dirty="0" err="1" smtClean="0">
                <a:latin typeface="Arial"/>
                <a:cs typeface="Arial"/>
              </a:rPr>
              <a:t>store</a:t>
            </a:r>
            <a:endParaRPr lang="en-US" sz="1200" dirty="0">
              <a:latin typeface="Arial"/>
              <a:cs typeface="Arial"/>
            </a:endParaRPr>
          </a:p>
        </p:txBody>
      </p:sp>
      <p:cxnSp>
        <p:nvCxnSpPr>
          <p:cNvPr id="59" name="Gerader Verbinder 58"/>
          <p:cNvCxnSpPr/>
          <p:nvPr/>
        </p:nvCxnSpPr>
        <p:spPr bwMode="auto">
          <a:xfrm flipH="1" flipV="1">
            <a:off x="399208" y="16389959"/>
            <a:ext cx="11880000" cy="0"/>
          </a:xfrm>
          <a:prstGeom prst="line">
            <a:avLst/>
          </a:prstGeom>
          <a:ln w="28575">
            <a:solidFill>
              <a:srgbClr val="4CA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304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421</Words>
  <Application>Microsoft Office PowerPoint</Application>
  <DocSecurity>0</DocSecurity>
  <PresentationFormat>Benutzerdefiniert</PresentationFormat>
  <Paragraphs>40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Jehle, Ulrike</dc:creator>
  <cp:keywords/>
  <dc:description/>
  <cp:lastModifiedBy>Jehle, Ulrike</cp:lastModifiedBy>
  <cp:revision>45</cp:revision>
  <dcterms:created xsi:type="dcterms:W3CDTF">2020-09-07T12:46:02Z</dcterms:created>
  <dcterms:modified xsi:type="dcterms:W3CDTF">2021-02-14T18:10:50Z</dcterms:modified>
  <cp:category/>
  <dc:identifier/>
  <cp:contentStatus/>
  <dc:language/>
  <cp:version/>
</cp:coreProperties>
</file>